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7" r:id="rId2"/>
    <p:sldId id="270" r:id="rId3"/>
    <p:sldId id="257" r:id="rId4"/>
    <p:sldId id="268" r:id="rId5"/>
    <p:sldId id="265" r:id="rId6"/>
    <p:sldId id="266" r:id="rId7"/>
    <p:sldId id="258" r:id="rId8"/>
    <p:sldId id="260" r:id="rId9"/>
    <p:sldId id="271" r:id="rId10"/>
    <p:sldId id="264" r:id="rId11"/>
    <p:sldId id="269" r:id="rId12"/>
    <p:sldId id="259" r:id="rId13"/>
    <p:sldId id="263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69"/>
    <p:restoredTop sz="94712"/>
  </p:normalViewPr>
  <p:slideViewPr>
    <p:cSldViewPr snapToGrid="0" snapToObjects="1">
      <p:cViewPr>
        <p:scale>
          <a:sx n="87" d="100"/>
          <a:sy n="87" d="100"/>
        </p:scale>
        <p:origin x="1104" y="504"/>
      </p:cViewPr>
      <p:guideLst/>
    </p:cSldViewPr>
  </p:slideViewPr>
  <p:outlineViewPr>
    <p:cViewPr>
      <p:scale>
        <a:sx n="33" d="100"/>
        <a:sy n="33" d="100"/>
      </p:scale>
      <p:origin x="0" y="-30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CCB21-0756-7343-BFE2-FFEF8D24D8AC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516F9-D40F-2C48-9DC6-B6364E362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05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Fuentes,</a:t>
            </a:r>
            <a:r>
              <a:rPr lang="en-US" baseline="0" dirty="0" smtClean="0"/>
              <a:t> LABEL AXIS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516F9-D40F-2C48-9DC6-B6364E362F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33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Fuentes,</a:t>
            </a:r>
            <a:r>
              <a:rPr lang="en-US" baseline="0" dirty="0" smtClean="0"/>
              <a:t> LABEL AXIS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516F9-D40F-2C48-9DC6-B6364E362F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Fuentes,</a:t>
            </a:r>
            <a:r>
              <a:rPr lang="en-US" baseline="0" dirty="0" smtClean="0"/>
              <a:t> LABEL AXIS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516F9-D40F-2C48-9DC6-B6364E362F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88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Explicitar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fecha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516F9-D40F-2C48-9DC6-B6364E362F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79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516F9-D40F-2C48-9DC6-B6364E362F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37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segmento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516F9-D40F-2C48-9DC6-B6364E362F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59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FEFA7-8264-D141-8976-7DF0A3C6C978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C913-78A9-694A-A90C-1C00B7B86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77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FEFA7-8264-D141-8976-7DF0A3C6C978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C913-78A9-694A-A90C-1C00B7B86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61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FEFA7-8264-D141-8976-7DF0A3C6C978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C913-78A9-694A-A90C-1C00B7B86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FEFA7-8264-D141-8976-7DF0A3C6C978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C913-78A9-694A-A90C-1C00B7B86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7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FEFA7-8264-D141-8976-7DF0A3C6C978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C913-78A9-694A-A90C-1C00B7B86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45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FEFA7-8264-D141-8976-7DF0A3C6C978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C913-78A9-694A-A90C-1C00B7B86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84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FEFA7-8264-D141-8976-7DF0A3C6C978}" type="datetimeFigureOut">
              <a:rPr lang="en-US" smtClean="0"/>
              <a:t>7/31/17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C913-78A9-694A-A90C-1C00B7B86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26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FEFA7-8264-D141-8976-7DF0A3C6C978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C913-78A9-694A-A90C-1C00B7B86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74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FEFA7-8264-D141-8976-7DF0A3C6C978}" type="datetimeFigureOut">
              <a:rPr lang="en-US" smtClean="0"/>
              <a:t>7/31/17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C913-78A9-694A-A90C-1C00B7B86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4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FEFA7-8264-D141-8976-7DF0A3C6C978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C913-78A9-694A-A90C-1C00B7B86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90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FEFA7-8264-D141-8976-7DF0A3C6C978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1C913-78A9-694A-A90C-1C00B7B86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10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FEFA7-8264-D141-8976-7DF0A3C6C978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1C913-78A9-694A-A90C-1C00B7B86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86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 Promoter 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0" y="1825625"/>
            <a:ext cx="7924800" cy="4351338"/>
          </a:xfrm>
        </p:spPr>
        <p:txBody>
          <a:bodyPr>
            <a:normAutofit lnSpcReduction="10000"/>
          </a:bodyPr>
          <a:lstStyle/>
          <a:p>
            <a:endParaRPr lang="es-ES_tradnl" dirty="0" smtClean="0"/>
          </a:p>
          <a:p>
            <a:r>
              <a:rPr lang="es-ES_tradnl" dirty="0" smtClean="0"/>
              <a:t>¿Qué es y por qué nos importa? El NPS sustituye la caja negra de la típica encuesta de satisfacción con una sola pregunta.</a:t>
            </a:r>
            <a:endParaRPr lang="es-ES_tradnl" dirty="0"/>
          </a:p>
          <a:p>
            <a:r>
              <a:rPr lang="es-ES_tradnl" dirty="0" smtClean="0"/>
              <a:t>Lealtad y crecimiento</a:t>
            </a:r>
          </a:p>
          <a:p>
            <a:pPr lvl="1"/>
            <a:r>
              <a:rPr lang="es-ES_tradnl" dirty="0" smtClean="0"/>
              <a:t>Extensa investigación ha encontrado una fuerte correlación del NPS con el crecimiento. Sobre todo en industrias competitivas como lo es el </a:t>
            </a:r>
            <a:r>
              <a:rPr lang="es-ES_tradnl" dirty="0" err="1" smtClean="0"/>
              <a:t>retail</a:t>
            </a:r>
            <a:r>
              <a:rPr lang="es-ES_tradnl" dirty="0" smtClean="0"/>
              <a:t> (Harvard Business </a:t>
            </a:r>
            <a:r>
              <a:rPr lang="es-ES_tradnl" dirty="0" err="1" smtClean="0"/>
              <a:t>Review</a:t>
            </a:r>
            <a:r>
              <a:rPr lang="es-ES_tradnl" dirty="0" smtClean="0"/>
              <a:t>, Dic 2003).</a:t>
            </a:r>
          </a:p>
          <a:p>
            <a:pPr lvl="1"/>
            <a:r>
              <a:rPr lang="es-ES_tradnl" dirty="0" smtClean="0"/>
              <a:t>Tasas de retención y otros </a:t>
            </a:r>
            <a:r>
              <a:rPr lang="es-ES_tradnl" dirty="0" err="1" smtClean="0"/>
              <a:t>KPIs</a:t>
            </a:r>
            <a:r>
              <a:rPr lang="es-ES_tradnl" dirty="0" smtClean="0"/>
              <a:t>  de encuestas de satisfacción no tienen tanto poder explicativo.</a:t>
            </a:r>
          </a:p>
          <a:p>
            <a:pPr lvl="1"/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t="21555" r="2593"/>
          <a:stretch/>
        </p:blipFill>
        <p:spPr>
          <a:xfrm>
            <a:off x="470473" y="1690688"/>
            <a:ext cx="2493952" cy="463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8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0299"/>
            <a:ext cx="10515600" cy="1325563"/>
          </a:xfrm>
        </p:spPr>
        <p:txBody>
          <a:bodyPr/>
          <a:lstStyle/>
          <a:p>
            <a:r>
              <a:rPr lang="en-US" dirty="0" err="1" smtClean="0"/>
              <a:t>Cerrando</a:t>
            </a:r>
            <a:r>
              <a:rPr lang="en-US" dirty="0" smtClean="0"/>
              <a:t> el </a:t>
            </a:r>
            <a:r>
              <a:rPr lang="en-US" dirty="0" err="1" smtClean="0"/>
              <a:t>ciclo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75862"/>
            <a:ext cx="5181600" cy="2723561"/>
          </a:xfrm>
        </p:spPr>
        <p:txBody>
          <a:bodyPr>
            <a:normAutofit/>
          </a:bodyPr>
          <a:lstStyle/>
          <a:p>
            <a:r>
              <a:rPr lang="es-ES_tradnl" dirty="0" smtClean="0"/>
              <a:t>NPS no es sólo una métrica. Cerrar el ciclo con los clientes, comprender las causas y puntos de dolor para tomar acción es el núcleo del sistema.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84" y="636042"/>
            <a:ext cx="2654710" cy="2401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00684" y="3037642"/>
            <a:ext cx="32383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solidFill>
                  <a:srgbClr val="232323"/>
                </a:solidFill>
                <a:latin typeface="HelveticaNeue" charset="0"/>
              </a:rPr>
              <a:t>Fuente: </a:t>
            </a:r>
            <a:r>
              <a:rPr lang="en-US" sz="800" dirty="0" err="1" smtClean="0">
                <a:solidFill>
                  <a:srgbClr val="232323"/>
                </a:solidFill>
                <a:latin typeface="HelveticaNeue" charset="0"/>
              </a:rPr>
              <a:t>NPSBenchmarks</a:t>
            </a:r>
            <a:r>
              <a:rPr lang="en-US" sz="800" dirty="0" smtClean="0">
                <a:solidFill>
                  <a:srgbClr val="232323"/>
                </a:solidFill>
                <a:latin typeface="HelveticaNeue" charset="0"/>
              </a:rPr>
              <a:t> </a:t>
            </a:r>
            <a:r>
              <a:rPr lang="en-US" sz="800" dirty="0">
                <a:solidFill>
                  <a:srgbClr val="232323"/>
                </a:solidFill>
                <a:latin typeface="HelveticaNeue" charset="0"/>
              </a:rPr>
              <a:t>2016 – Sponsored by </a:t>
            </a:r>
            <a:r>
              <a:rPr lang="en-US" sz="800" dirty="0" err="1">
                <a:solidFill>
                  <a:srgbClr val="232323"/>
                </a:solidFill>
                <a:latin typeface="HelveticaNeue" charset="0"/>
              </a:rPr>
              <a:t>CustomerGauge</a:t>
            </a:r>
            <a:r>
              <a:rPr lang="en-US" sz="800" dirty="0">
                <a:solidFill>
                  <a:srgbClr val="232323"/>
                </a:solidFill>
                <a:latin typeface="HelveticaNeue" charset="0"/>
              </a:rPr>
              <a:t>. 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4" b="10536"/>
          <a:stretch/>
        </p:blipFill>
        <p:spPr>
          <a:xfrm>
            <a:off x="6553200" y="3584548"/>
            <a:ext cx="5370871" cy="298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3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0299"/>
            <a:ext cx="10515600" cy="1325563"/>
          </a:xfrm>
        </p:spPr>
        <p:txBody>
          <a:bodyPr/>
          <a:lstStyle/>
          <a:p>
            <a:r>
              <a:rPr lang="en-US" dirty="0"/>
              <a:t>Net Promoter Score: </a:t>
            </a:r>
            <a:r>
              <a:rPr lang="en-US" dirty="0" err="1" smtClean="0"/>
              <a:t>Ciclo</a:t>
            </a:r>
            <a:r>
              <a:rPr lang="en-US" dirty="0" smtClean="0"/>
              <a:t> de </a:t>
            </a:r>
            <a:r>
              <a:rPr lang="en-US" dirty="0" err="1" smtClean="0"/>
              <a:t>vida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2319"/>
          <a:stretch/>
        </p:blipFill>
        <p:spPr>
          <a:xfrm>
            <a:off x="860584" y="2015813"/>
            <a:ext cx="4323116" cy="32975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56192" y="2338829"/>
            <a:ext cx="1822241" cy="1325753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76200" cmpd="sng">
                <a:solidFill>
                  <a:schemeClr val="tx1"/>
                </a:solidFill>
              </a:ln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23594" y="2338828"/>
            <a:ext cx="1832597" cy="131499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76200" cmpd="sng">
                <a:solidFill>
                  <a:schemeClr val="tx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23595" y="3664580"/>
            <a:ext cx="1832597" cy="1418138"/>
          </a:xfrm>
          <a:prstGeom prst="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76200" cmpd="sng">
                <a:solidFill>
                  <a:schemeClr val="tx1"/>
                </a:solidFill>
              </a:ln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56192" y="3664580"/>
            <a:ext cx="1822241" cy="1418138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76200" cmpd="sng">
                <a:solidFill>
                  <a:schemeClr val="tx1"/>
                </a:solidFill>
              </a:ln>
              <a:solidFill>
                <a:srgbClr val="3366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49835" y="1772003"/>
            <a:ext cx="22571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 err="1">
                <a:solidFill>
                  <a:srgbClr val="ECCB00"/>
                </a:solidFill>
              </a:rPr>
              <a:t>Mejores</a:t>
            </a:r>
            <a:r>
              <a:rPr lang="en-US" sz="1350" b="1" dirty="0">
                <a:solidFill>
                  <a:srgbClr val="ECCB00"/>
                </a:solidFill>
              </a:rPr>
              <a:t> </a:t>
            </a:r>
            <a:r>
              <a:rPr lang="en-US" sz="1350" b="1" dirty="0" err="1">
                <a:solidFill>
                  <a:srgbClr val="ECCB00"/>
                </a:solidFill>
              </a:rPr>
              <a:t>Clientes</a:t>
            </a:r>
            <a:r>
              <a:rPr lang="en-US" sz="1350" b="1" dirty="0">
                <a:solidFill>
                  <a:srgbClr val="ECCB00"/>
                </a:solidFill>
              </a:rPr>
              <a:t> (</a:t>
            </a:r>
            <a:r>
              <a:rPr lang="is-IS" sz="1350" b="1" dirty="0">
                <a:solidFill>
                  <a:srgbClr val="ECCB00"/>
                </a:solidFill>
              </a:rPr>
              <a:t>46.662)</a:t>
            </a:r>
            <a:endParaRPr lang="en-US" sz="1350" b="1" dirty="0">
              <a:solidFill>
                <a:srgbClr val="ECCB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4717" y="5406177"/>
            <a:ext cx="22571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 err="1">
                <a:solidFill>
                  <a:srgbClr val="008000"/>
                </a:solidFill>
              </a:rPr>
              <a:t>Nuevos</a:t>
            </a:r>
            <a:r>
              <a:rPr lang="en-US" sz="1350" b="1" dirty="0">
                <a:solidFill>
                  <a:srgbClr val="008000"/>
                </a:solidFill>
              </a:rPr>
              <a:t> </a:t>
            </a:r>
            <a:r>
              <a:rPr lang="en-US" sz="1350" b="1" dirty="0" err="1">
                <a:solidFill>
                  <a:srgbClr val="008000"/>
                </a:solidFill>
              </a:rPr>
              <a:t>Clientes</a:t>
            </a:r>
            <a:r>
              <a:rPr lang="en-US" sz="1350" b="1" dirty="0">
                <a:solidFill>
                  <a:srgbClr val="008000"/>
                </a:solidFill>
              </a:rPr>
              <a:t> (</a:t>
            </a:r>
            <a:r>
              <a:rPr lang="is-IS" sz="1350" b="1" dirty="0">
                <a:solidFill>
                  <a:srgbClr val="008000"/>
                </a:solidFill>
              </a:rPr>
              <a:t>169.137)</a:t>
            </a:r>
            <a:endParaRPr lang="en-US" sz="1350" b="1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1675862"/>
            <a:ext cx="26471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 err="1">
                <a:solidFill>
                  <a:srgbClr val="FF0000"/>
                </a:solidFill>
              </a:rPr>
              <a:t>Antiguos</a:t>
            </a:r>
            <a:r>
              <a:rPr lang="en-US" sz="1350" b="1" dirty="0">
                <a:solidFill>
                  <a:srgbClr val="FF0000"/>
                </a:solidFill>
              </a:rPr>
              <a:t> </a:t>
            </a:r>
            <a:r>
              <a:rPr lang="en-US" sz="1350" b="1" dirty="0" err="1">
                <a:solidFill>
                  <a:srgbClr val="FF0000"/>
                </a:solidFill>
              </a:rPr>
              <a:t>Mejores</a:t>
            </a:r>
            <a:r>
              <a:rPr lang="en-US" sz="1350" b="1" dirty="0">
                <a:solidFill>
                  <a:srgbClr val="FF0000"/>
                </a:solidFill>
              </a:rPr>
              <a:t> </a:t>
            </a:r>
            <a:r>
              <a:rPr lang="en-US" sz="1350" b="1" dirty="0" err="1">
                <a:solidFill>
                  <a:srgbClr val="FF0000"/>
                </a:solidFill>
              </a:rPr>
              <a:t>Clientes</a:t>
            </a:r>
            <a:r>
              <a:rPr lang="en-US" sz="1350" b="1" dirty="0">
                <a:solidFill>
                  <a:srgbClr val="FF0000"/>
                </a:solidFill>
              </a:rPr>
              <a:t> (</a:t>
            </a:r>
            <a:r>
              <a:rPr lang="is-IS" sz="1350" b="1" dirty="0">
                <a:solidFill>
                  <a:srgbClr val="FF0000"/>
                </a:solidFill>
              </a:rPr>
              <a:t>30.763)</a:t>
            </a:r>
            <a:endParaRPr lang="en-US" sz="135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4997" y="5360795"/>
            <a:ext cx="24316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 err="1">
                <a:solidFill>
                  <a:srgbClr val="3366FF"/>
                </a:solidFill>
              </a:rPr>
              <a:t>Fuga</a:t>
            </a:r>
            <a:r>
              <a:rPr lang="en-US" sz="1350" b="1" dirty="0">
                <a:solidFill>
                  <a:srgbClr val="3366FF"/>
                </a:solidFill>
              </a:rPr>
              <a:t> y </a:t>
            </a:r>
            <a:r>
              <a:rPr lang="en-US" sz="1350" b="1" dirty="0" err="1">
                <a:solidFill>
                  <a:srgbClr val="3366FF"/>
                </a:solidFill>
              </a:rPr>
              <a:t>Riesgo</a:t>
            </a:r>
            <a:r>
              <a:rPr lang="en-US" sz="1350" b="1" dirty="0">
                <a:solidFill>
                  <a:srgbClr val="3366FF"/>
                </a:solidFill>
              </a:rPr>
              <a:t> de </a:t>
            </a:r>
            <a:r>
              <a:rPr lang="en-US" sz="1350" b="1" dirty="0" err="1">
                <a:solidFill>
                  <a:srgbClr val="3366FF"/>
                </a:solidFill>
              </a:rPr>
              <a:t>Fuga</a:t>
            </a:r>
            <a:r>
              <a:rPr lang="en-US" sz="1350" b="1" dirty="0">
                <a:solidFill>
                  <a:srgbClr val="3366FF"/>
                </a:solidFill>
              </a:rPr>
              <a:t> (</a:t>
            </a:r>
            <a:r>
              <a:rPr lang="is-IS" sz="1350" b="1" dirty="0">
                <a:solidFill>
                  <a:srgbClr val="3366FF"/>
                </a:solidFill>
              </a:rPr>
              <a:t>344.086)</a:t>
            </a:r>
            <a:endParaRPr lang="en-US" sz="1350" b="1" dirty="0">
              <a:solidFill>
                <a:srgbClr val="3366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0284" y="2844067"/>
            <a:ext cx="10287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rgbClr val="FF0000"/>
                </a:solidFill>
              </a:rPr>
              <a:t>5,2%</a:t>
            </a:r>
            <a:endParaRPr lang="en-US" sz="135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23201" y="2901776"/>
            <a:ext cx="22571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>
                <a:solidFill>
                  <a:srgbClr val="ECCB00"/>
                </a:solidFill>
              </a:rPr>
              <a:t>7,9%</a:t>
            </a:r>
            <a:endParaRPr lang="en-US" sz="1350" b="1" dirty="0">
              <a:solidFill>
                <a:srgbClr val="ECCB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103922" y="4098978"/>
            <a:ext cx="16371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50" b="1" dirty="0">
                <a:solidFill>
                  <a:srgbClr val="3366FF"/>
                </a:solidFill>
              </a:rPr>
              <a:t>58,2%</a:t>
            </a:r>
            <a:endParaRPr lang="en-US" sz="1350" b="1" dirty="0">
              <a:solidFill>
                <a:srgbClr val="3366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2068" y="4161887"/>
            <a:ext cx="22571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1350" b="1">
                <a:solidFill>
                  <a:srgbClr val="008000"/>
                </a:solidFill>
              </a:rPr>
              <a:t>28,6%</a:t>
            </a:r>
            <a:endParaRPr lang="en-US" sz="1350" b="1" dirty="0">
              <a:solidFill>
                <a:srgbClr val="008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284" y="2338828"/>
            <a:ext cx="5252835" cy="2965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503" y="2168226"/>
            <a:ext cx="5176948" cy="365614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375599" y="3512625"/>
            <a:ext cx="4033381" cy="6463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Work </a:t>
            </a:r>
            <a:r>
              <a:rPr lang="en-US" sz="3600" smtClean="0">
                <a:solidFill>
                  <a:srgbClr val="C00000"/>
                </a:solidFill>
              </a:rPr>
              <a:t>in Progress</a:t>
            </a:r>
            <a:endParaRPr lang="en-US" sz="36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1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Net Promoter </a:t>
            </a:r>
            <a:r>
              <a:rPr lang="en-US" sz="3200" dirty="0" smtClean="0"/>
              <a:t>Score: </a:t>
            </a:r>
            <a:r>
              <a:rPr lang="en-US" sz="3200" dirty="0" err="1" smtClean="0"/>
              <a:t>Calidad</a:t>
            </a:r>
            <a:r>
              <a:rPr lang="en-US" sz="3200" dirty="0" smtClean="0"/>
              <a:t> </a:t>
            </a:r>
            <a:r>
              <a:rPr lang="en-US" sz="3200" dirty="0"/>
              <a:t>de </a:t>
            </a:r>
            <a:r>
              <a:rPr lang="en-US" sz="3200" dirty="0" err="1"/>
              <a:t>Servicio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199" y="4553744"/>
            <a:ext cx="4038600" cy="2304256"/>
          </a:xfrm>
        </p:spPr>
        <p:txBody>
          <a:bodyPr/>
          <a:lstStyle/>
          <a:p>
            <a:r>
              <a:rPr lang="en-US" dirty="0" err="1" smtClean="0"/>
              <a:t>Experiencia</a:t>
            </a:r>
            <a:r>
              <a:rPr lang="en-US" dirty="0" smtClean="0"/>
              <a:t> </a:t>
            </a:r>
            <a:r>
              <a:rPr lang="en-US" dirty="0" err="1" smtClean="0"/>
              <a:t>promedio</a:t>
            </a:r>
            <a:endParaRPr lang="en-US" dirty="0" smtClean="0"/>
          </a:p>
          <a:p>
            <a:pPr lvl="1"/>
            <a:r>
              <a:rPr lang="de-DE" dirty="0" err="1"/>
              <a:t>Detractor</a:t>
            </a:r>
            <a:r>
              <a:rPr lang="de-DE" dirty="0"/>
              <a:t> </a:t>
            </a:r>
            <a:r>
              <a:rPr lang="de-DE" dirty="0" smtClean="0"/>
              <a:t>4.1 </a:t>
            </a:r>
            <a:r>
              <a:rPr lang="de-DE" dirty="0" err="1" smtClean="0"/>
              <a:t>días</a:t>
            </a:r>
            <a:r>
              <a:rPr lang="de-DE" dirty="0" smtClean="0"/>
              <a:t> </a:t>
            </a:r>
          </a:p>
          <a:p>
            <a:pPr lvl="1"/>
            <a:r>
              <a:rPr lang="de-DE" dirty="0" err="1" smtClean="0"/>
              <a:t>Neutro</a:t>
            </a:r>
            <a:r>
              <a:rPr lang="de-DE" dirty="0" smtClean="0"/>
              <a:t> 3.6 </a:t>
            </a:r>
            <a:r>
              <a:rPr lang="de-DE" dirty="0" err="1" smtClean="0"/>
              <a:t>días</a:t>
            </a:r>
            <a:endParaRPr lang="de-DE" dirty="0" smtClean="0"/>
          </a:p>
          <a:p>
            <a:pPr lvl="1"/>
            <a:r>
              <a:rPr lang="de-DE" dirty="0" smtClean="0"/>
              <a:t>Promotor 4.1 </a:t>
            </a:r>
            <a:r>
              <a:rPr lang="de-DE" dirty="0" err="1" smtClean="0"/>
              <a:t>días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8" y="1205044"/>
            <a:ext cx="5625231" cy="18600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de-DE" dirty="0"/>
              <a:t>Para la </a:t>
            </a:r>
            <a:r>
              <a:rPr lang="de-DE" dirty="0" err="1"/>
              <a:t>calidad</a:t>
            </a:r>
            <a:r>
              <a:rPr lang="de-DE" dirty="0"/>
              <a:t> de </a:t>
            </a:r>
            <a:r>
              <a:rPr lang="de-DE" dirty="0" err="1"/>
              <a:t>servicio</a:t>
            </a:r>
            <a:r>
              <a:rPr lang="de-DE" dirty="0"/>
              <a:t> se </a:t>
            </a:r>
            <a:r>
              <a:rPr lang="de-DE" dirty="0" err="1"/>
              <a:t>usa</a:t>
            </a:r>
            <a:r>
              <a:rPr lang="de-DE" dirty="0"/>
              <a:t> la </a:t>
            </a:r>
            <a:r>
              <a:rPr lang="de-DE" dirty="0" err="1"/>
              <a:t>diferencia</a:t>
            </a:r>
            <a:r>
              <a:rPr lang="de-DE" dirty="0"/>
              <a:t> entre la </a:t>
            </a:r>
            <a:r>
              <a:rPr lang="de-DE" dirty="0" err="1"/>
              <a:t>fecha</a:t>
            </a:r>
            <a:r>
              <a:rPr lang="de-DE" dirty="0"/>
              <a:t> de </a:t>
            </a:r>
            <a:r>
              <a:rPr lang="de-DE" dirty="0" err="1"/>
              <a:t>entrega</a:t>
            </a:r>
            <a:r>
              <a:rPr lang="de-DE" dirty="0"/>
              <a:t> </a:t>
            </a:r>
            <a:r>
              <a:rPr lang="de-DE" dirty="0" err="1"/>
              <a:t>y</a:t>
            </a:r>
            <a:r>
              <a:rPr lang="de-DE" dirty="0"/>
              <a:t> la </a:t>
            </a:r>
            <a:r>
              <a:rPr lang="de-DE" dirty="0" err="1"/>
              <a:t>fecha</a:t>
            </a:r>
            <a:r>
              <a:rPr lang="de-DE" dirty="0"/>
              <a:t> </a:t>
            </a:r>
            <a:r>
              <a:rPr lang="de-DE" dirty="0" err="1"/>
              <a:t>prometida</a:t>
            </a:r>
            <a:r>
              <a:rPr lang="de-DE" dirty="0" smtClean="0"/>
              <a:t>.</a:t>
            </a:r>
          </a:p>
          <a:p>
            <a:pPr>
              <a:spcBef>
                <a:spcPts val="0"/>
              </a:spcBef>
            </a:pPr>
            <a:r>
              <a:rPr lang="de-DE" dirty="0" err="1" smtClean="0"/>
              <a:t>Deben</a:t>
            </a:r>
            <a:r>
              <a:rPr lang="de-DE" dirty="0" smtClean="0"/>
              <a:t> </a:t>
            </a:r>
            <a:r>
              <a:rPr lang="de-DE" dirty="0" err="1" smtClean="0"/>
              <a:t>tomarse</a:t>
            </a:r>
            <a:r>
              <a:rPr lang="de-DE" dirty="0" smtClean="0"/>
              <a:t> en </a:t>
            </a:r>
            <a:r>
              <a:rPr lang="de-DE" dirty="0" err="1" smtClean="0"/>
              <a:t>cuenta</a:t>
            </a:r>
            <a:r>
              <a:rPr lang="de-DE" dirty="0" smtClean="0"/>
              <a:t> </a:t>
            </a:r>
            <a:r>
              <a:rPr lang="de-DE" dirty="0" err="1" smtClean="0"/>
              <a:t>todos</a:t>
            </a:r>
            <a:r>
              <a:rPr lang="de-DE" dirty="0" smtClean="0"/>
              <a:t> los </a:t>
            </a:r>
            <a:r>
              <a:rPr lang="de-DE" dirty="0" err="1" smtClean="0"/>
              <a:t>puntos</a:t>
            </a:r>
            <a:r>
              <a:rPr lang="de-DE" dirty="0" smtClean="0"/>
              <a:t> de </a:t>
            </a:r>
            <a:r>
              <a:rPr lang="de-DE" dirty="0" err="1" smtClean="0"/>
              <a:t>contacto</a:t>
            </a:r>
            <a:r>
              <a:rPr lang="de-DE" dirty="0" smtClean="0"/>
              <a:t>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413" y="1142197"/>
            <a:ext cx="3287386" cy="2408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573" y="3463040"/>
            <a:ext cx="3793067" cy="32264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83996" y="3463040"/>
            <a:ext cx="4033381" cy="6463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Work </a:t>
            </a:r>
            <a:r>
              <a:rPr lang="en-US" sz="3600" smtClean="0">
                <a:solidFill>
                  <a:srgbClr val="C00000"/>
                </a:solidFill>
              </a:rPr>
              <a:t>in Progress</a:t>
            </a:r>
            <a:endParaRPr lang="en-US" sz="36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64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Promoter Score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22" y="1690688"/>
            <a:ext cx="9823863" cy="4351338"/>
          </a:xfrm>
        </p:spPr>
        <p:txBody>
          <a:bodyPr>
            <a:normAutofit/>
          </a:bodyPr>
          <a:lstStyle/>
          <a:p>
            <a:r>
              <a:rPr lang="es-ES_tradnl" dirty="0" smtClean="0"/>
              <a:t>NPS Predictivo</a:t>
            </a:r>
          </a:p>
          <a:p>
            <a:pPr lvl="1"/>
            <a:r>
              <a:rPr lang="es-ES_tradnl" dirty="0" smtClean="0"/>
              <a:t>Dadas las variables que se encuentren que tienen poder explicativo </a:t>
            </a:r>
          </a:p>
          <a:p>
            <a:pPr lvl="1"/>
            <a:r>
              <a:rPr lang="es-ES_tradnl" dirty="0" smtClean="0"/>
              <a:t>cual sería el puntaje NPS para clientes que no han contestado la encuesta.</a:t>
            </a:r>
          </a:p>
          <a:p>
            <a:pPr lvl="1"/>
            <a:endParaRPr lang="es-ES_trad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22" y="4321479"/>
            <a:ext cx="3755521" cy="23968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175" y="4367506"/>
            <a:ext cx="3579625" cy="23047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943" y="4474973"/>
            <a:ext cx="3335105" cy="18821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83996" y="3463040"/>
            <a:ext cx="4033381" cy="6463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Work </a:t>
            </a:r>
            <a:r>
              <a:rPr lang="en-US" sz="3600" smtClean="0">
                <a:solidFill>
                  <a:srgbClr val="C00000"/>
                </a:solidFill>
              </a:rPr>
              <a:t>in Progress</a:t>
            </a:r>
            <a:endParaRPr lang="en-US" sz="36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98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Promoter </a:t>
            </a:r>
            <a:r>
              <a:rPr lang="en-US" dirty="0" smtClean="0"/>
              <a:t>Score: </a:t>
            </a:r>
            <a:br>
              <a:rPr lang="en-US" dirty="0" smtClean="0"/>
            </a:br>
            <a:r>
              <a:rPr lang="en-US" dirty="0" err="1" smtClean="0"/>
              <a:t>Analísis</a:t>
            </a:r>
            <a:r>
              <a:rPr lang="en-US" dirty="0" smtClean="0"/>
              <a:t> de </a:t>
            </a:r>
            <a:r>
              <a:rPr lang="en-US" dirty="0" err="1" smtClean="0"/>
              <a:t>Sentimientos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020" y="1268760"/>
            <a:ext cx="3683980" cy="2520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2780928"/>
            <a:ext cx="3368210" cy="23042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4153713"/>
            <a:ext cx="3960440" cy="27094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0938" y="2820989"/>
            <a:ext cx="4033381" cy="6463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Work </a:t>
            </a:r>
            <a:r>
              <a:rPr lang="en-US" sz="3600" smtClean="0">
                <a:solidFill>
                  <a:srgbClr val="C00000"/>
                </a:solidFill>
              </a:rPr>
              <a:t>in Progress</a:t>
            </a:r>
            <a:endParaRPr lang="en-US" sz="36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5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482" y="103039"/>
            <a:ext cx="10515600" cy="1325563"/>
          </a:xfrm>
        </p:spPr>
        <p:txBody>
          <a:bodyPr/>
          <a:lstStyle/>
          <a:p>
            <a:r>
              <a:rPr lang="en-US" dirty="0" smtClean="0"/>
              <a:t>Net Promoter Score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91" y="2418734"/>
            <a:ext cx="2844491" cy="392053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991" y="2185233"/>
            <a:ext cx="6702768" cy="438753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04491" y="1235690"/>
            <a:ext cx="7924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dirty="0" smtClean="0"/>
          </a:p>
          <a:p>
            <a:r>
              <a:rPr lang="es-ES_tradnl" dirty="0" smtClean="0"/>
              <a:t>¿Cómo lo medimos?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2731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482" y="103039"/>
            <a:ext cx="10515600" cy="1325563"/>
          </a:xfrm>
        </p:spPr>
        <p:txBody>
          <a:bodyPr/>
          <a:lstStyle/>
          <a:p>
            <a:r>
              <a:rPr lang="en-US" dirty="0" smtClean="0"/>
              <a:t>Net Promoter Score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98"/>
            <a:ext cx="6582398" cy="50209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398" y="1478471"/>
            <a:ext cx="4806605" cy="433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482" y="103039"/>
            <a:ext cx="10515600" cy="1325563"/>
          </a:xfrm>
        </p:spPr>
        <p:txBody>
          <a:bodyPr/>
          <a:lstStyle/>
          <a:p>
            <a:r>
              <a:rPr lang="en-US" dirty="0" smtClean="0"/>
              <a:t>Net Promoter Score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50904" y="2825182"/>
            <a:ext cx="2814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Promotor: </a:t>
            </a:r>
            <a:r>
              <a:rPr lang="en-US" sz="2000" b="1" dirty="0" smtClean="0">
                <a:solidFill>
                  <a:srgbClr val="00B050"/>
                </a:solidFill>
              </a:rPr>
              <a:t>	48,9%</a:t>
            </a:r>
            <a:endParaRPr lang="en-US" sz="2000" b="1" dirty="0">
              <a:solidFill>
                <a:srgbClr val="00B050"/>
              </a:solidFill>
            </a:endParaRPr>
          </a:p>
          <a:p>
            <a:r>
              <a:rPr lang="en-US" sz="2000" b="1" dirty="0" err="1">
                <a:solidFill>
                  <a:srgbClr val="FFC000"/>
                </a:solidFill>
              </a:rPr>
              <a:t>Neutro</a:t>
            </a:r>
            <a:r>
              <a:rPr lang="en-US" sz="2000" b="1" dirty="0">
                <a:solidFill>
                  <a:srgbClr val="FFC000"/>
                </a:solidFill>
              </a:rPr>
              <a:t>: </a:t>
            </a:r>
            <a:r>
              <a:rPr lang="en-US" sz="2000" b="1" dirty="0" smtClean="0">
                <a:solidFill>
                  <a:srgbClr val="FFC000"/>
                </a:solidFill>
              </a:rPr>
              <a:t>		16,8%</a:t>
            </a:r>
            <a:endParaRPr lang="en-US" sz="2000" b="1" dirty="0">
              <a:solidFill>
                <a:srgbClr val="FFC000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Detractor</a:t>
            </a:r>
            <a:r>
              <a:rPr lang="en-US" sz="2000" b="1" dirty="0" smtClean="0">
                <a:solidFill>
                  <a:srgbClr val="FF0000"/>
                </a:solidFill>
              </a:rPr>
              <a:t>:	34,2%</a:t>
            </a:r>
          </a:p>
          <a:p>
            <a:r>
              <a:rPr lang="en-US" sz="2000" b="1" dirty="0" smtClean="0">
                <a:solidFill>
                  <a:srgbClr val="0070C0"/>
                </a:solidFill>
              </a:rPr>
              <a:t>NPS: 		15,7</a:t>
            </a:r>
            <a:endParaRPr lang="en-US" sz="2000" b="1" dirty="0">
              <a:solidFill>
                <a:srgbClr val="0070C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198" y="4148621"/>
            <a:ext cx="4822281" cy="21831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36280" y="2482144"/>
            <a:ext cx="2981194" cy="35394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s-ES_tradnl" sz="1600" dirty="0" smtClean="0"/>
              <a:t>SPG </a:t>
            </a:r>
            <a:r>
              <a:rPr lang="es-ES_tradnl" sz="1600" dirty="0" err="1" smtClean="0"/>
              <a:t>Consulting</a:t>
            </a:r>
            <a:r>
              <a:rPr lang="es-ES_tradnl" sz="1600" dirty="0" smtClean="0"/>
              <a:t> entrega la siguiente escala para interpretar el puntaje.</a:t>
            </a:r>
          </a:p>
          <a:p>
            <a:pPr fontAlgn="base"/>
            <a:endParaRPr lang="es-ES_tradnl" sz="1600" dirty="0" smtClean="0"/>
          </a:p>
          <a:p>
            <a:pPr fontAlgn="base"/>
            <a:r>
              <a:rPr lang="es-ES_tradnl" sz="1600" dirty="0" smtClean="0"/>
              <a:t>Perfecto: 100</a:t>
            </a:r>
            <a:br>
              <a:rPr lang="es-ES_tradnl" sz="1600" dirty="0" smtClean="0"/>
            </a:br>
            <a:r>
              <a:rPr lang="es-ES_tradnl" sz="1600" dirty="0" smtClean="0"/>
              <a:t>Espectacular: 85 a 99</a:t>
            </a:r>
            <a:br>
              <a:rPr lang="es-ES_tradnl" sz="1600" dirty="0" smtClean="0"/>
            </a:br>
            <a:r>
              <a:rPr lang="es-ES_tradnl" sz="1600" dirty="0" smtClean="0"/>
              <a:t>Excelente: 70 a 84</a:t>
            </a:r>
            <a:br>
              <a:rPr lang="es-ES_tradnl" sz="1600" dirty="0" smtClean="0"/>
            </a:br>
            <a:r>
              <a:rPr lang="es-ES_tradnl" sz="1600" dirty="0" smtClean="0"/>
              <a:t>Muy Bueno: 55 to 69</a:t>
            </a:r>
            <a:br>
              <a:rPr lang="es-ES_tradnl" sz="1600" dirty="0" smtClean="0"/>
            </a:br>
            <a:r>
              <a:rPr lang="es-ES_tradnl" sz="1600" dirty="0" smtClean="0"/>
              <a:t>Bueno: 40 a 54</a:t>
            </a:r>
            <a:br>
              <a:rPr lang="es-ES_tradnl" sz="1600" dirty="0" smtClean="0"/>
            </a:br>
            <a:r>
              <a:rPr lang="es-ES_tradnl" sz="1600" dirty="0" smtClean="0"/>
              <a:t>Promedio: 25 a 39</a:t>
            </a:r>
            <a:br>
              <a:rPr lang="es-ES_tradnl" sz="1600" dirty="0" smtClean="0"/>
            </a:br>
            <a:r>
              <a:rPr lang="es-ES_tradnl" sz="1600" dirty="0" smtClean="0"/>
              <a:t>Mediocre: 0 a 24</a:t>
            </a:r>
            <a:br>
              <a:rPr lang="es-ES_tradnl" sz="1600" dirty="0" smtClean="0"/>
            </a:br>
            <a:r>
              <a:rPr lang="es-ES_tradnl" sz="1600" dirty="0" smtClean="0"/>
              <a:t>Pobre: -25 a -1</a:t>
            </a:r>
            <a:br>
              <a:rPr lang="es-ES_tradnl" sz="1600" dirty="0" smtClean="0"/>
            </a:br>
            <a:r>
              <a:rPr lang="es-ES_tradnl" sz="1600" dirty="0" smtClean="0"/>
              <a:t>Terrible: -50 a -26</a:t>
            </a:r>
            <a:br>
              <a:rPr lang="es-ES_tradnl" sz="1600" dirty="0" smtClean="0"/>
            </a:br>
            <a:r>
              <a:rPr lang="es-ES_tradnl" sz="1600" dirty="0" smtClean="0"/>
              <a:t>Abismal: -100 a -51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1077" y="5535530"/>
            <a:ext cx="2891638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 smtClean="0"/>
              <a:t>N=</a:t>
            </a:r>
            <a:r>
              <a:rPr lang="cs-CZ" sz="1400" dirty="0" smtClean="0"/>
              <a:t>2.147</a:t>
            </a:r>
            <a:r>
              <a:rPr lang="es-ES_tradnl" sz="1400" dirty="0" smtClean="0"/>
              <a:t> </a:t>
            </a:r>
            <a:r>
              <a:rPr lang="es-ES_tradnl" sz="1100" dirty="0" smtClean="0"/>
              <a:t>(Contestan encuesta post compra)</a:t>
            </a:r>
            <a:br>
              <a:rPr lang="es-ES_tradnl" sz="1100" dirty="0" smtClean="0"/>
            </a:br>
            <a:r>
              <a:rPr lang="es-ES_tradnl" sz="1100" dirty="0" smtClean="0"/>
              <a:t/>
            </a:r>
            <a:br>
              <a:rPr lang="es-ES_tradnl" sz="1100" dirty="0" smtClean="0"/>
            </a:br>
            <a:r>
              <a:rPr lang="es-ES_tradnl" sz="1100" dirty="0" smtClean="0"/>
              <a:t>48.289 enviados desde el 31 de marzo</a:t>
            </a:r>
          </a:p>
          <a:p>
            <a:r>
              <a:rPr lang="es-ES_tradnl" sz="1100" smtClean="0"/>
              <a:t>4,4% </a:t>
            </a:r>
            <a:r>
              <a:rPr lang="es-ES_tradnl" sz="1100" dirty="0" smtClean="0"/>
              <a:t>de conversión</a:t>
            </a:r>
          </a:p>
          <a:p>
            <a:endParaRPr lang="es-ES_tradnl" sz="1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2482" y="1424579"/>
            <a:ext cx="7924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mtClean="0"/>
              <a:t>¿</a:t>
            </a:r>
            <a:r>
              <a:rPr lang="es-ES_tradnl" dirty="0" smtClean="0"/>
              <a:t>Cómo estamos?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90" y="3017926"/>
            <a:ext cx="3281805" cy="246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6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 Promoter 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4415"/>
          </a:xfrm>
        </p:spPr>
        <p:txBody>
          <a:bodyPr>
            <a:normAutofit lnSpcReduction="10000"/>
          </a:bodyPr>
          <a:lstStyle/>
          <a:p>
            <a:r>
              <a:rPr lang="es-ES_tradnl" dirty="0" smtClean="0"/>
              <a:t>Puntaje NPS varía según el contexto.</a:t>
            </a:r>
          </a:p>
          <a:p>
            <a:r>
              <a:rPr lang="es-ES_tradnl" dirty="0" err="1" smtClean="0"/>
              <a:t>Statmetrix</a:t>
            </a:r>
            <a:r>
              <a:rPr lang="es-ES_tradnl" dirty="0" smtClean="0"/>
              <a:t> compara puntaje en distintos países. En EEUU se muestran puntajes más altos para los lideres NPS. Se destaca diferencias  de puntaje entre países para la misma compañía (Apple: 70 en Alemania vs. 57 en Francia). Además destaca que NPS varía según el ciclo económico.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60" y="4278082"/>
            <a:ext cx="3916680" cy="2452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80" y="4278852"/>
            <a:ext cx="4737735" cy="246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1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 Promoter Score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9680"/>
            <a:ext cx="3986221" cy="560832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824420" y="1690688"/>
            <a:ext cx="6529379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Puntaje NPS varía según el contexto.</a:t>
            </a:r>
          </a:p>
          <a:p>
            <a:r>
              <a:rPr lang="es-ES_tradnl" dirty="0" smtClean="0"/>
              <a:t>Es importante compararse dentro de una industria. El grupo </a:t>
            </a:r>
            <a:r>
              <a:rPr lang="es-ES_tradnl" dirty="0" err="1" smtClean="0"/>
              <a:t>Temkin</a:t>
            </a:r>
            <a:r>
              <a:rPr lang="es-ES_tradnl" dirty="0" smtClean="0"/>
              <a:t> determina el 2013 un NPS promedio de 28 para </a:t>
            </a:r>
            <a:r>
              <a:rPr lang="es-ES_tradnl" dirty="0" err="1" smtClean="0"/>
              <a:t>retailers</a:t>
            </a:r>
            <a:r>
              <a:rPr lang="es-ES_tradnl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838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Promoter Score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650891"/>
            <a:ext cx="4277116" cy="1058097"/>
          </a:xfrm>
        </p:spPr>
        <p:txBody>
          <a:bodyPr>
            <a:normAutofit/>
          </a:bodyPr>
          <a:lstStyle/>
          <a:p>
            <a:pPr lvl="1"/>
            <a:r>
              <a:rPr lang="de-DE" sz="1400" dirty="0" err="1" smtClean="0"/>
              <a:t>Detractor</a:t>
            </a:r>
            <a:r>
              <a:rPr lang="de-DE" sz="1400" dirty="0" smtClean="0"/>
              <a:t> 	3,55	</a:t>
            </a:r>
          </a:p>
          <a:p>
            <a:pPr lvl="1"/>
            <a:r>
              <a:rPr lang="de-DE" sz="1400" dirty="0" err="1" smtClean="0"/>
              <a:t>Neutro</a:t>
            </a:r>
            <a:r>
              <a:rPr lang="de-DE" sz="1400" dirty="0" smtClean="0"/>
              <a:t> 	4,27</a:t>
            </a:r>
          </a:p>
          <a:p>
            <a:pPr lvl="1"/>
            <a:r>
              <a:rPr lang="de-DE" sz="1400" dirty="0" smtClean="0"/>
              <a:t>Promotor 	3,98</a:t>
            </a:r>
          </a:p>
          <a:p>
            <a:pPr lvl="1"/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General	</a:t>
            </a:r>
            <a:r>
              <a:rPr lang="nb-NO" sz="1400" dirty="0" smtClean="0">
                <a:solidFill>
                  <a:schemeClr val="bg1">
                    <a:lumMod val="50000"/>
                  </a:schemeClr>
                </a:solidFill>
              </a:rPr>
              <a:t>1,79**</a:t>
            </a:r>
            <a:endParaRPr lang="is-IS" sz="1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6624442" y="5650890"/>
            <a:ext cx="4277116" cy="1058097"/>
          </a:xfrm>
        </p:spPr>
        <p:txBody>
          <a:bodyPr>
            <a:normAutofit/>
          </a:bodyPr>
          <a:lstStyle/>
          <a:p>
            <a:pPr lvl="1"/>
            <a:r>
              <a:rPr lang="de-DE" sz="1400" dirty="0" err="1" smtClean="0"/>
              <a:t>Detractor</a:t>
            </a:r>
            <a:r>
              <a:rPr lang="de-DE" sz="1400" dirty="0" smtClean="0"/>
              <a:t> 	$</a:t>
            </a:r>
            <a:r>
              <a:rPr lang="cs-CZ" sz="1400" dirty="0" smtClean="0"/>
              <a:t>88.984</a:t>
            </a:r>
          </a:p>
          <a:p>
            <a:pPr lvl="1"/>
            <a:r>
              <a:rPr lang="de-DE" sz="1400" dirty="0" err="1" smtClean="0"/>
              <a:t>Neutro</a:t>
            </a:r>
            <a:r>
              <a:rPr lang="de-DE" sz="1400" dirty="0" smtClean="0"/>
              <a:t> 	$</a:t>
            </a:r>
            <a:r>
              <a:rPr lang="fi-FI" sz="1400" dirty="0" smtClean="0"/>
              <a:t>87.422</a:t>
            </a:r>
            <a:endParaRPr lang="de-DE" sz="1400" dirty="0"/>
          </a:p>
          <a:p>
            <a:pPr lvl="1"/>
            <a:r>
              <a:rPr lang="de-DE" sz="1400" dirty="0"/>
              <a:t>Promotor  </a:t>
            </a:r>
            <a:r>
              <a:rPr lang="de-DE" sz="1400" dirty="0" smtClean="0"/>
              <a:t>	$</a:t>
            </a:r>
            <a:r>
              <a:rPr lang="cs-CZ" sz="1400" dirty="0" smtClean="0"/>
              <a:t>94.415</a:t>
            </a:r>
          </a:p>
          <a:p>
            <a:pPr lvl="1"/>
            <a:r>
              <a:rPr lang="cs-CZ" sz="1400" dirty="0" smtClean="0">
                <a:solidFill>
                  <a:schemeClr val="bg1">
                    <a:lumMod val="50000"/>
                  </a:schemeClr>
                </a:solidFill>
              </a:rPr>
              <a:t>General	$</a:t>
            </a:r>
            <a:r>
              <a:rPr lang="is-IS" sz="1400" dirty="0" smtClean="0">
                <a:solidFill>
                  <a:schemeClr val="bg1">
                    <a:lumMod val="50000"/>
                  </a:schemeClr>
                </a:solidFill>
              </a:rPr>
              <a:t>127.255</a:t>
            </a:r>
            <a:endParaRPr lang="is-I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4792"/>
            <a:ext cx="5164394" cy="3729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66" y="1928701"/>
            <a:ext cx="5158980" cy="37254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37873" y="6604084"/>
            <a:ext cx="288893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050" dirty="0"/>
              <a:t>*Frecuencia y Ticket Medio </a:t>
            </a:r>
            <a:r>
              <a:rPr lang="is-IS" sz="1050"/>
              <a:t>Julio </a:t>
            </a:r>
            <a:r>
              <a:rPr lang="is-IS" sz="1050" smtClean="0"/>
              <a:t>2016-Julio 2017</a:t>
            </a:r>
            <a:r>
              <a:rPr lang="is-IS" sz="1050" dirty="0"/>
              <a:t>.</a:t>
            </a:r>
            <a:endParaRPr lang="de-DE" sz="105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97230" y="1452470"/>
            <a:ext cx="7924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 smtClean="0"/>
              <a:t>Efectos en </a:t>
            </a:r>
            <a:r>
              <a:rPr lang="es-ES_tradnl" dirty="0" err="1" smtClean="0"/>
              <a:t>KPIs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42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Promoter </a:t>
            </a:r>
            <a:r>
              <a:rPr lang="en-US" dirty="0" smtClean="0"/>
              <a:t>Score: </a:t>
            </a:r>
            <a:r>
              <a:rPr lang="en-US" dirty="0" err="1" smtClean="0"/>
              <a:t>Divisiones</a:t>
            </a:r>
            <a:r>
              <a:rPr lang="en-US" dirty="0" smtClean="0"/>
              <a:t>*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1506750"/>
            <a:ext cx="7556500" cy="48126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99755" y="6027003"/>
            <a:ext cx="309224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s-ES_tradnl" sz="1600" dirty="0" smtClean="0"/>
              <a:t>*Según las compras que han hecho los encuestados durante el año móvil (Grupos no </a:t>
            </a:r>
            <a:r>
              <a:rPr lang="es-ES_tradnl" sz="1600" dirty="0" err="1" smtClean="0"/>
              <a:t>exlcuyentes</a:t>
            </a:r>
            <a:r>
              <a:rPr lang="es-ES_tradnl" sz="1600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3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Promoter </a:t>
            </a:r>
            <a:r>
              <a:rPr lang="en-US" dirty="0" smtClean="0"/>
              <a:t>Score: </a:t>
            </a:r>
            <a:r>
              <a:rPr lang="en-US" dirty="0" err="1" smtClean="0"/>
              <a:t>Despacho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99755" y="6027003"/>
            <a:ext cx="309224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/>
            <a:r>
              <a:rPr lang="es-ES_tradnl" sz="1600" dirty="0" smtClean="0"/>
              <a:t>*Según las compras que han hecho los encuestados durante el año móvil (Grupos no </a:t>
            </a:r>
            <a:r>
              <a:rPr lang="es-ES_tradnl" sz="1600" dirty="0" err="1" smtClean="0"/>
              <a:t>exlcuyentes</a:t>
            </a:r>
            <a:r>
              <a:rPr lang="es-ES_tradnl" sz="1600" dirty="0" smtClean="0"/>
              <a:t>).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7" y="1518503"/>
            <a:ext cx="84455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6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4562</TotalTime>
  <Words>476</Words>
  <Application>Microsoft Macintosh PowerPoint</Application>
  <PresentationFormat>Widescreen</PresentationFormat>
  <Paragraphs>82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HelveticaNeue</vt:lpstr>
      <vt:lpstr>Office Theme</vt:lpstr>
      <vt:lpstr>Net Promoter Score</vt:lpstr>
      <vt:lpstr>Net Promoter Score</vt:lpstr>
      <vt:lpstr>Net Promoter Score</vt:lpstr>
      <vt:lpstr>Net Promoter Score</vt:lpstr>
      <vt:lpstr>Net Promoter Score</vt:lpstr>
      <vt:lpstr>Net Promoter Score</vt:lpstr>
      <vt:lpstr>Net Promoter Score</vt:lpstr>
      <vt:lpstr>Net Promoter Score: Divisiones*</vt:lpstr>
      <vt:lpstr>Net Promoter Score: Despacho</vt:lpstr>
      <vt:lpstr>Cerrando el ciclo</vt:lpstr>
      <vt:lpstr>Net Promoter Score: Ciclo de vida</vt:lpstr>
      <vt:lpstr>Net Promoter Score: Calidad de Servicio </vt:lpstr>
      <vt:lpstr>Net Promoter Score</vt:lpstr>
      <vt:lpstr>Net Promoter Score:  Analísis de Sentimientos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 Promoter Score</dc:title>
  <dc:creator>Roberto Armijo Keller</dc:creator>
  <cp:lastModifiedBy>Roberto Armijo Keller</cp:lastModifiedBy>
  <cp:revision>60</cp:revision>
  <dcterms:created xsi:type="dcterms:W3CDTF">2017-07-07T21:11:39Z</dcterms:created>
  <dcterms:modified xsi:type="dcterms:W3CDTF">2017-07-31T21:39:10Z</dcterms:modified>
</cp:coreProperties>
</file>